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41148000" cy="27432000"/>
  <p:notesSz cx="6797675" cy="9926638"/>
  <p:defaultTextStyle>
    <a:defPPr>
      <a:defRPr lang="en-US"/>
    </a:defPPr>
    <a:lvl1pPr marL="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942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1884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7826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37688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9711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5653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1595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7537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21" autoAdjust="0"/>
  </p:normalViewPr>
  <p:slideViewPr>
    <p:cSldViewPr>
      <p:cViewPr>
        <p:scale>
          <a:sx n="40" d="100"/>
          <a:sy n="40" d="100"/>
        </p:scale>
        <p:origin x="-78" y="1374"/>
      </p:cViewPr>
      <p:guideLst>
        <p:guide orient="horz" pos="8640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1F03B-85E7-46BD-88C2-967801206605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B5A08-A924-4BF2-8249-E4DCDAE15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899135" y="5486400"/>
            <a:ext cx="37033200" cy="7315200"/>
          </a:xfrm>
        </p:spPr>
        <p:txBody>
          <a:bodyPr vert="horz" lIns="195942" tIns="0" rIns="195942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206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172200" y="13326792"/>
            <a:ext cx="288036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1959422" indent="0" algn="ctr">
              <a:buNone/>
            </a:lvl2pPr>
            <a:lvl3pPr marL="3918844" indent="0" algn="ctr">
              <a:buNone/>
            </a:lvl3pPr>
            <a:lvl4pPr marL="5878266" indent="0" algn="ctr">
              <a:buNone/>
            </a:lvl4pPr>
            <a:lvl5pPr marL="7837688" indent="0" algn="ctr">
              <a:buNone/>
            </a:lvl5pPr>
            <a:lvl6pPr marL="9797110" indent="0" algn="ctr">
              <a:buNone/>
            </a:lvl6pPr>
            <a:lvl7pPr marL="11756532" indent="0" algn="ctr">
              <a:buNone/>
            </a:lvl7pPr>
            <a:lvl8pPr marL="13715954" indent="0" algn="ctr">
              <a:buNone/>
            </a:lvl8pPr>
            <a:lvl9pPr marL="15675376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832300" y="1098554"/>
            <a:ext cx="9258300" cy="234061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1098554"/>
            <a:ext cx="27089100" cy="234061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00" y="2438400"/>
            <a:ext cx="31889700" cy="73152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06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00" y="10031144"/>
            <a:ext cx="31889700" cy="6038848"/>
          </a:xfrm>
        </p:spPr>
        <p:txBody>
          <a:bodyPr anchor="t"/>
          <a:lstStyle>
            <a:lvl1pPr marL="313508" indent="0" algn="l">
              <a:buNone/>
              <a:defRPr sz="8600">
                <a:solidFill>
                  <a:schemeClr val="tx1"/>
                </a:solidFill>
              </a:defRPr>
            </a:lvl1pPr>
            <a:lvl2pPr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661600" y="25666702"/>
            <a:ext cx="3429000" cy="1460500"/>
          </a:xfrm>
        </p:spPr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6400802"/>
            <a:ext cx="18173700" cy="18103852"/>
          </a:xfrm>
        </p:spPr>
        <p:txBody>
          <a:bodyPr/>
          <a:lstStyle>
            <a:lvl1pPr>
              <a:defRPr sz="111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16900" y="6400802"/>
            <a:ext cx="18173700" cy="18103852"/>
          </a:xfrm>
        </p:spPr>
        <p:txBody>
          <a:bodyPr/>
          <a:lstStyle>
            <a:lvl1pPr>
              <a:defRPr sz="111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092200"/>
            <a:ext cx="37033200" cy="4572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6140450"/>
            <a:ext cx="18180846" cy="3003548"/>
          </a:xfrm>
        </p:spPr>
        <p:txBody>
          <a:bodyPr anchor="ctr"/>
          <a:lstStyle>
            <a:lvl1pPr marL="0" indent="0">
              <a:buNone/>
              <a:defRPr sz="10300" b="0" cap="all" baseline="0">
                <a:solidFill>
                  <a:schemeClr val="tx1"/>
                </a:solidFill>
              </a:defRPr>
            </a:lvl1pPr>
            <a:lvl2pPr>
              <a:buNone/>
              <a:defRPr sz="8600" b="1"/>
            </a:lvl2pPr>
            <a:lvl3pPr>
              <a:buNone/>
              <a:defRPr sz="7700" b="1"/>
            </a:lvl3pPr>
            <a:lvl4pPr>
              <a:buNone/>
              <a:defRPr sz="6900" b="1"/>
            </a:lvl4pPr>
            <a:lvl5pPr>
              <a:buNone/>
              <a:defRPr sz="6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0902615" y="6140450"/>
            <a:ext cx="18187988" cy="3003548"/>
          </a:xfrm>
        </p:spPr>
        <p:txBody>
          <a:bodyPr anchor="ctr"/>
          <a:lstStyle>
            <a:lvl1pPr marL="0" indent="0">
              <a:buNone/>
              <a:defRPr sz="10300" b="0" cap="all" baseline="0">
                <a:solidFill>
                  <a:schemeClr val="tx1"/>
                </a:solidFill>
              </a:defRPr>
            </a:lvl1pPr>
            <a:lvl2pPr>
              <a:buNone/>
              <a:defRPr sz="8600" b="1"/>
            </a:lvl2pPr>
            <a:lvl3pPr>
              <a:buNone/>
              <a:defRPr sz="7700" b="1"/>
            </a:lvl3pPr>
            <a:lvl4pPr>
              <a:buNone/>
              <a:defRPr sz="6900" b="1"/>
            </a:lvl4pPr>
            <a:lvl5pPr>
              <a:buNone/>
              <a:defRPr sz="6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57400" y="9448802"/>
            <a:ext cx="18180846" cy="1505585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5" y="9448802"/>
            <a:ext cx="18187988" cy="1505585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2" y="1092200"/>
            <a:ext cx="13537409" cy="46482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94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057402" y="6096002"/>
            <a:ext cx="13537409" cy="18408652"/>
          </a:xfrm>
        </p:spPr>
        <p:txBody>
          <a:bodyPr/>
          <a:lstStyle>
            <a:lvl1pPr marL="0" indent="0">
              <a:buNone/>
              <a:defRPr sz="6000"/>
            </a:lvl1pPr>
            <a:lvl2pPr>
              <a:buNone/>
              <a:defRPr sz="5100"/>
            </a:lvl2pPr>
            <a:lvl3pPr>
              <a:buNone/>
              <a:defRPr sz="4300"/>
            </a:lvl3pPr>
            <a:lvl4pPr>
              <a:buNone/>
              <a:defRPr sz="3900"/>
            </a:lvl4pPr>
            <a:lvl5pPr>
              <a:buNone/>
              <a:defRPr sz="3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6087725" y="1092202"/>
            <a:ext cx="23002875" cy="23412452"/>
          </a:xfrm>
        </p:spPr>
        <p:txBody>
          <a:bodyPr/>
          <a:lstStyle>
            <a:lvl1pPr>
              <a:defRPr sz="11100"/>
            </a:lvl1pPr>
            <a:lvl2pPr>
              <a:defRPr sz="10300"/>
            </a:lvl2pPr>
            <a:lvl3pPr>
              <a:defRPr sz="9400"/>
            </a:lvl3pPr>
            <a:lvl4pPr>
              <a:defRPr sz="8600"/>
            </a:lvl4pPr>
            <a:lvl5pPr>
              <a:defRPr sz="7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0" y="2438400"/>
            <a:ext cx="24688800" cy="2089152"/>
          </a:xfrm>
        </p:spPr>
        <p:txBody>
          <a:bodyPr lIns="195942" rIns="195942" bIns="0" anchor="b">
            <a:sp3d prstMaterial="softEdge"/>
          </a:bodyPr>
          <a:lstStyle>
            <a:lvl1pPr algn="ctr">
              <a:buNone/>
              <a:defRPr sz="86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29600" y="7327900"/>
            <a:ext cx="24688800" cy="158496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137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0" y="4667148"/>
            <a:ext cx="24688800" cy="2121408"/>
          </a:xfrm>
        </p:spPr>
        <p:txBody>
          <a:bodyPr lIns="195942" tIns="195942" rIns="195942" anchor="t"/>
          <a:lstStyle>
            <a:lvl1pPr marL="0" indent="0" algn="ctr">
              <a:buNone/>
              <a:defRPr sz="6000"/>
            </a:lvl1pPr>
            <a:lvl2pPr>
              <a:defRPr sz="5100"/>
            </a:lvl2pPr>
            <a:lvl3pPr>
              <a:defRPr sz="4300"/>
            </a:lvl3pPr>
            <a:lvl4pPr>
              <a:defRPr sz="3900"/>
            </a:lvl4pPr>
            <a:lvl5pPr>
              <a:defRPr sz="3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057400" y="1098552"/>
            <a:ext cx="37033200" cy="4572000"/>
          </a:xfrm>
          <a:prstGeom prst="rect">
            <a:avLst/>
          </a:prstGeom>
        </p:spPr>
        <p:txBody>
          <a:bodyPr vert="horz" lIns="391884" tIns="195942" rIns="391884" bIns="195942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057400" y="6400800"/>
            <a:ext cx="37033200" cy="18836640"/>
          </a:xfrm>
          <a:prstGeom prst="rect">
            <a:avLst/>
          </a:prstGeom>
        </p:spPr>
        <p:txBody>
          <a:bodyPr vert="horz" lIns="391884" tIns="195942" rIns="391884" bIns="195942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2057400" y="25666702"/>
            <a:ext cx="9601200" cy="1460500"/>
          </a:xfrm>
          <a:prstGeom prst="rect">
            <a:avLst/>
          </a:prstGeom>
        </p:spPr>
        <p:txBody>
          <a:bodyPr vert="horz" lIns="391884" tIns="195942" rIns="391884" bIns="195942" anchor="b"/>
          <a:lstStyle>
            <a:lvl1pPr algn="l" eaLnBrk="1" latinLnBrk="0" hangingPunct="1">
              <a:defRPr kumimoji="0" sz="51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703B8D9-570C-4893-A935-C692339D1817}" type="datetimeFigureOut">
              <a:rPr lang="en-US" smtClean="0"/>
              <a:pPr/>
              <a:t>11/26/2014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4058900" y="25666702"/>
            <a:ext cx="13030200" cy="1460500"/>
          </a:xfrm>
          <a:prstGeom prst="rect">
            <a:avLst/>
          </a:prstGeom>
        </p:spPr>
        <p:txBody>
          <a:bodyPr vert="horz" lIns="391884" tIns="195942" rIns="391884" bIns="195942" anchor="b"/>
          <a:lstStyle>
            <a:lvl1pPr algn="ctr" eaLnBrk="1" latinLnBrk="0" hangingPunct="1">
              <a:defRPr kumimoji="0" sz="51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5661600" y="25666702"/>
            <a:ext cx="3429000" cy="1460500"/>
          </a:xfrm>
          <a:prstGeom prst="rect">
            <a:avLst/>
          </a:prstGeom>
        </p:spPr>
        <p:txBody>
          <a:bodyPr vert="horz" lIns="0" tIns="195942" rIns="0" bIns="195942" anchor="b"/>
          <a:lstStyle>
            <a:lvl1pPr algn="r" eaLnBrk="1" latinLnBrk="0" hangingPunct="1">
              <a:defRPr kumimoji="0" sz="51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1" latinLnBrk="0" hangingPunct="1">
        <a:spcBef>
          <a:spcPct val="0"/>
        </a:spcBef>
        <a:buNone/>
        <a:defRPr kumimoji="0" sz="17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351306" indent="-1763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12000" kern="1200">
          <a:solidFill>
            <a:schemeClr val="tx1"/>
          </a:solidFill>
          <a:latin typeface="+mn-lt"/>
          <a:ea typeface="+mn-ea"/>
          <a:cs typeface="+mn-cs"/>
        </a:defRPr>
      </a:lvl1pPr>
      <a:lvl2pPr marL="3722902" indent="-1214842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10300" kern="1200">
          <a:solidFill>
            <a:schemeClr val="tx1"/>
          </a:solidFill>
          <a:latin typeface="+mn-lt"/>
          <a:ea typeface="+mn-ea"/>
          <a:cs typeface="+mn-cs"/>
        </a:defRPr>
      </a:lvl2pPr>
      <a:lvl3pPr marL="4859367" indent="-979711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5799889" indent="-783769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6622846" indent="-783769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7563369" indent="-783769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8425515" indent="-783769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9287660" indent="-783769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0149806" indent="-783769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6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959422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918844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878266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7837688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979711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1756532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3715954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5675376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0"/>
            <a:ext cx="38100000" cy="5943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+ Black" pitchFamily="2" charset="-78"/>
            </a:endParaRPr>
          </a:p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+ Black" pitchFamily="2" charset="-78"/>
            </a:endParaRPr>
          </a:p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+ Black" pitchFamily="2" charset="-78"/>
            </a:endParaRPr>
          </a:p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+ Black" pitchFamily="2" charset="-78"/>
            </a:endParaRPr>
          </a:p>
          <a:p>
            <a:pPr lvl="0" algn="ctr"/>
            <a:endParaRPr lang="fa-IR" sz="6000" dirty="0" smtClean="0">
              <a:solidFill>
                <a:schemeClr val="tx1"/>
              </a:solidFill>
              <a:latin typeface="B Nazanin"/>
              <a:cs typeface="B Nazanin+ Black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+ Black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+ Black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+ Black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+ Black" pitchFamily="2" charset="-78"/>
            </a:endParaRPr>
          </a:p>
          <a:p>
            <a:pPr lvl="0" algn="ctr" rtl="1"/>
            <a:r>
              <a:rPr lang="ar-SA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ارزیابی شیوع عفونت‌های ادراری و حساسیت میکروارگانیسم‌های دخیل در عفونت ها در مقابل آنتی‌بیوتیک‌ها در </a:t>
            </a:r>
            <a:r>
              <a:rPr lang="en-US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</a:br>
            <a:r>
              <a:rPr lang="ar-SA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 </a:t>
            </a:r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بیمارستان کودکان </a:t>
            </a:r>
            <a:r>
              <a:rPr lang="ar-SA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دانشگاه علوم پزشکی تبریز در</a:t>
            </a:r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طی</a:t>
            </a:r>
            <a:r>
              <a:rPr lang="ar-SA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 سال</a:t>
            </a:r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 های1392-1389</a:t>
            </a:r>
            <a:endParaRPr lang="en-US" sz="6000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نگارش:سجاد شاهعلی زاده</a:t>
            </a:r>
            <a:b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</a:br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اساتید راهنما:دکتر بهلول حبیبی اصل</a:t>
            </a:r>
          </a:p>
          <a:p>
            <a:pPr algn="ctr" rtl="1"/>
            <a:r>
              <a:rPr lang="fa-IR" sz="6000" dirty="0" smtClean="0">
                <a:latin typeface="B Nazanin+ Black" pitchFamily="2" charset="-78"/>
                <a:cs typeface="B Nazanin" pitchFamily="2" charset="-78"/>
              </a:rPr>
              <a:t>دکتر محمدرضا آهنگرزاده رضایی</a:t>
            </a:r>
          </a:p>
          <a:p>
            <a:pPr algn="ctr" rtl="1"/>
            <a:r>
              <a:rPr lang="fa-IR" sz="6000" dirty="0" smtClean="0">
                <a:latin typeface="B Nazanin+ Black" pitchFamily="2" charset="-78"/>
                <a:cs typeface="B Nazanin" pitchFamily="2" charset="-78"/>
              </a:rPr>
              <a:t>دکتر شهرام عبدلی اسکویی</a:t>
            </a:r>
            <a:endParaRPr lang="en-US" sz="6000" dirty="0" smtClean="0">
              <a:latin typeface="B Nazanin+ Black" pitchFamily="2" charset="-78"/>
              <a:cs typeface="B Nazanin" pitchFamily="2" charset="-78"/>
            </a:endParaRPr>
          </a:p>
          <a:p>
            <a:pPr algn="ctr" rtl="1"/>
            <a:endParaRPr lang="en-US" sz="6000" dirty="0" smtClean="0">
              <a:latin typeface="B Nazanin+ Black" pitchFamily="2" charset="-78"/>
              <a:cs typeface="B Nazanin+ Black" pitchFamily="2" charset="-78"/>
            </a:endParaRPr>
          </a:p>
          <a:p>
            <a:pPr lvl="0" algn="ctr" rtl="1"/>
            <a:endParaRPr lang="fa-IR" sz="6000" dirty="0" smtClean="0">
              <a:solidFill>
                <a:schemeClr val="bg1"/>
              </a:solidFill>
              <a:latin typeface="B Nazanin"/>
              <a:cs typeface="B Nazanin+ Black" pitchFamily="2" charset="-78"/>
            </a:endParaRPr>
          </a:p>
          <a:p>
            <a:pPr lvl="0" algn="ctr" rtl="1"/>
            <a:r>
              <a:rPr lang="fa-IR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  <a:t/>
            </a:r>
            <a:br>
              <a:rPr lang="fa-IR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</a:br>
            <a:r>
              <a:rPr lang="fa-IR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  <a:t/>
            </a:r>
            <a:br>
              <a:rPr lang="fa-IR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+ Black" pitchFamily="2" charset="-78"/>
              </a:rPr>
            </a:b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8879800" y="6172200"/>
            <a:ext cx="12268200" cy="8153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fa-IR" sz="6000" b="1" dirty="0" smtClean="0"/>
              <a:t>مقدمه:</a:t>
            </a:r>
            <a:r>
              <a:rPr lang="fa-IR" sz="6000" dirty="0" smtClean="0">
                <a:cs typeface="B Nazanin" pitchFamily="2" charset="-78"/>
              </a:rPr>
              <a:t>عفونت های مجاری ادراری یک از شایع ترین عفونت ها درمیان افراد جامعه وبیماران بستری شده </a:t>
            </a:r>
            <a:r>
              <a:rPr lang="fa-IR" sz="6000" dirty="0" smtClean="0">
                <a:cs typeface="B Nazanin" pitchFamily="2" charset="-78"/>
              </a:rPr>
              <a:t>است.پیدایش مقاومت های </a:t>
            </a:r>
            <a:r>
              <a:rPr lang="fa-IR" sz="6000" dirty="0" smtClean="0">
                <a:cs typeface="B Nazanin" pitchFamily="2" charset="-78"/>
              </a:rPr>
              <a:t>دارویی ،درحال حاضر این عفونت ها را بغرنج تر نموده است.ازاین روتعیین الگوی مقاومت آنتی بیوتیکی برای درمان دارای اهمیت است</a:t>
            </a:r>
            <a:r>
              <a:rPr lang="fa-IR" sz="6000" dirty="0" smtClean="0"/>
              <a:t>.</a:t>
            </a:r>
            <a:endParaRPr lang="en-US" sz="6000" dirty="0"/>
          </a:p>
        </p:txBody>
      </p:sp>
      <p:sp>
        <p:nvSpPr>
          <p:cNvPr id="6" name="Rounded Rectangle 5"/>
          <p:cNvSpPr/>
          <p:nvPr/>
        </p:nvSpPr>
        <p:spPr>
          <a:xfrm>
            <a:off x="9525000" y="6172200"/>
            <a:ext cx="19278600" cy="7620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SA" sz="6000" b="1" dirty="0" smtClean="0">
                <a:cs typeface="B Nazanin" pitchFamily="2" charset="-78"/>
              </a:rPr>
              <a:t>یافته ها</a:t>
            </a:r>
            <a:r>
              <a:rPr lang="ar-SA" sz="6000" dirty="0" smtClean="0">
                <a:cs typeface="B Nazanin" pitchFamily="2" charset="-78"/>
              </a:rPr>
              <a:t>: از مجموع </a:t>
            </a:r>
            <a:r>
              <a:rPr lang="fa-IR" sz="6000" dirty="0" smtClean="0">
                <a:cs typeface="B Nazanin" pitchFamily="2" charset="-78"/>
              </a:rPr>
              <a:t>28032</a:t>
            </a:r>
            <a:r>
              <a:rPr lang="ar-SA" sz="6000" dirty="0" smtClean="0">
                <a:cs typeface="B Nazanin" pitchFamily="2" charset="-78"/>
              </a:rPr>
              <a:t> مراجعه کننده به آزمایشگاه </a:t>
            </a:r>
            <a:r>
              <a:rPr lang="fa-IR" sz="6000" dirty="0" smtClean="0">
                <a:cs typeface="B Nazanin" pitchFamily="2" charset="-78"/>
              </a:rPr>
              <a:t>بیمارستان کودکان</a:t>
            </a:r>
            <a:r>
              <a:rPr lang="ar-SA" sz="6000" dirty="0" smtClean="0">
                <a:cs typeface="B Nazanin" pitchFamily="2" charset="-78"/>
              </a:rPr>
              <a:t> </a:t>
            </a:r>
            <a:r>
              <a:rPr lang="fa-IR" sz="6000" dirty="0" smtClean="0">
                <a:cs typeface="B Nazanin" pitchFamily="2" charset="-78"/>
              </a:rPr>
              <a:t>تبریز</a:t>
            </a:r>
            <a:r>
              <a:rPr lang="ar-SA" sz="6000" dirty="0" smtClean="0">
                <a:cs typeface="B Nazanin" pitchFamily="2" charset="-78"/>
              </a:rPr>
              <a:t> در</a:t>
            </a:r>
            <a:r>
              <a:rPr lang="fa-IR" sz="6000" dirty="0" smtClean="0">
                <a:cs typeface="B Nazanin" pitchFamily="2" charset="-78"/>
              </a:rPr>
              <a:t>طی</a:t>
            </a:r>
            <a:r>
              <a:rPr lang="ar-SA" sz="6000" dirty="0" smtClean="0">
                <a:cs typeface="B Nazanin" pitchFamily="2" charset="-78"/>
              </a:rPr>
              <a:t> سال</a:t>
            </a:r>
            <a:r>
              <a:rPr lang="fa-IR" sz="6000" dirty="0" smtClean="0">
                <a:cs typeface="B Nazanin" pitchFamily="2" charset="-78"/>
              </a:rPr>
              <a:t> های</a:t>
            </a:r>
            <a:r>
              <a:rPr lang="ar-SA" sz="6000" dirty="0" smtClean="0">
                <a:cs typeface="B Nazanin" pitchFamily="2" charset="-78"/>
              </a:rPr>
              <a:t> 139</a:t>
            </a:r>
            <a:r>
              <a:rPr lang="fa-IR" sz="6000" dirty="0" smtClean="0">
                <a:cs typeface="B Nazanin" pitchFamily="2" charset="-78"/>
              </a:rPr>
              <a:t>2</a:t>
            </a:r>
            <a:r>
              <a:rPr lang="ar-SA" sz="6000" dirty="0" smtClean="0">
                <a:cs typeface="B Nazanin" pitchFamily="2" charset="-78"/>
              </a:rPr>
              <a:t>-13</a:t>
            </a:r>
            <a:r>
              <a:rPr lang="fa-IR" sz="6000" dirty="0" smtClean="0">
                <a:cs typeface="B Nazanin" pitchFamily="2" charset="-78"/>
              </a:rPr>
              <a:t>89،</a:t>
            </a:r>
            <a:r>
              <a:rPr lang="ar-SA" sz="6000" dirty="0" smtClean="0">
                <a:cs typeface="B Nazanin" pitchFamily="2" charset="-78"/>
              </a:rPr>
              <a:t> </a:t>
            </a:r>
            <a:r>
              <a:rPr lang="fa-IR" sz="6000" dirty="0" smtClean="0">
                <a:cs typeface="B Nazanin" pitchFamily="2" charset="-78"/>
              </a:rPr>
              <a:t>1852</a:t>
            </a:r>
            <a:r>
              <a:rPr lang="ar-SA" sz="6000" dirty="0" smtClean="0">
                <a:cs typeface="B Nazanin" pitchFamily="2" charset="-78"/>
              </a:rPr>
              <a:t> (</a:t>
            </a:r>
            <a:r>
              <a:rPr lang="fa-IR" sz="6000" dirty="0" smtClean="0">
                <a:cs typeface="B Nazanin" pitchFamily="2" charset="-78"/>
              </a:rPr>
              <a:t>6/6</a:t>
            </a:r>
            <a:r>
              <a:rPr lang="ar-SA" sz="6000" dirty="0" smtClean="0">
                <a:cs typeface="B Nazanin" pitchFamily="2" charset="-78"/>
              </a:rPr>
              <a:t>%) </a:t>
            </a:r>
            <a:r>
              <a:rPr lang="fa-IR" sz="6000" dirty="0" smtClean="0">
                <a:cs typeface="B Nazanin" pitchFamily="2" charset="-78"/>
              </a:rPr>
              <a:t>مورد</a:t>
            </a:r>
            <a:r>
              <a:rPr lang="ar-SA" sz="6000" dirty="0" smtClean="0">
                <a:cs typeface="B Nazanin" pitchFamily="2" charset="-78"/>
              </a:rPr>
              <a:t> کشت ادرار مثبت داشتند. شایع ترین میکرو ارگانیسم مسئول عفونت ادراری در این مرکز </a:t>
            </a:r>
            <a:r>
              <a:rPr lang="en-US" sz="6000" dirty="0" err="1" smtClean="0">
                <a:cs typeface="B Nazanin" pitchFamily="2" charset="-78"/>
              </a:rPr>
              <a:t>E.coli</a:t>
            </a:r>
            <a:r>
              <a:rPr lang="en-US" sz="6000" dirty="0" smtClean="0">
                <a:cs typeface="B Nazanin" pitchFamily="2" charset="-78"/>
              </a:rPr>
              <a:t> </a:t>
            </a:r>
            <a:r>
              <a:rPr lang="ar-SA" sz="6000" dirty="0" smtClean="0">
                <a:cs typeface="B Nazanin" pitchFamily="2" charset="-78"/>
              </a:rPr>
              <a:t>(</a:t>
            </a:r>
            <a:r>
              <a:rPr lang="fa-IR" sz="6000" dirty="0" smtClean="0">
                <a:cs typeface="B Nazanin" pitchFamily="2" charset="-78"/>
              </a:rPr>
              <a:t>68/8</a:t>
            </a:r>
            <a:r>
              <a:rPr lang="ar-SA" sz="6000" dirty="0" smtClean="0">
                <a:cs typeface="B Nazanin" pitchFamily="2" charset="-78"/>
              </a:rPr>
              <a:t>%) بود و بیشترین حساسیت را بترتیب به، نیتروفورانتوئین (</a:t>
            </a:r>
            <a:r>
              <a:rPr lang="fa-IR" sz="6000" dirty="0" smtClean="0">
                <a:cs typeface="B Nazanin" pitchFamily="2" charset="-78"/>
              </a:rPr>
              <a:t>84/7</a:t>
            </a:r>
            <a:r>
              <a:rPr lang="ar-SA" sz="6000" dirty="0" smtClean="0">
                <a:cs typeface="B Nazanin" pitchFamily="2" charset="-78"/>
              </a:rPr>
              <a:t>%) و</a:t>
            </a:r>
            <a:r>
              <a:rPr lang="en-US" sz="6000" dirty="0" smtClean="0">
                <a:cs typeface="B Nazanin" pitchFamily="2" charset="-78"/>
              </a:rPr>
              <a:t> </a:t>
            </a:r>
            <a:r>
              <a:rPr lang="ar-SA" sz="6000" dirty="0" smtClean="0">
                <a:cs typeface="B Nazanin" pitchFamily="2" charset="-78"/>
              </a:rPr>
              <a:t>سپیروفلوکساسین</a:t>
            </a:r>
            <a:r>
              <a:rPr lang="en-US" sz="6000" dirty="0" smtClean="0">
                <a:cs typeface="B Nazanin" pitchFamily="2" charset="-78"/>
              </a:rPr>
              <a:t> </a:t>
            </a:r>
            <a:r>
              <a:rPr lang="ar-SA" sz="6000" dirty="0" smtClean="0">
                <a:cs typeface="B Nazanin" pitchFamily="2" charset="-78"/>
              </a:rPr>
              <a:t>(</a:t>
            </a:r>
            <a:r>
              <a:rPr lang="fa-IR" sz="6000" dirty="0" smtClean="0">
                <a:cs typeface="B Nazanin" pitchFamily="2" charset="-78"/>
              </a:rPr>
              <a:t>67/2</a:t>
            </a:r>
            <a:r>
              <a:rPr lang="ar-SA" sz="6000" dirty="0" smtClean="0">
                <a:cs typeface="B Nazanin" pitchFamily="2" charset="-78"/>
              </a:rPr>
              <a:t>%) </a:t>
            </a:r>
            <a:r>
              <a:rPr lang="fa-IR" sz="6000" dirty="0" smtClean="0">
                <a:cs typeface="B Nazanin" pitchFamily="2" charset="-78"/>
              </a:rPr>
              <a:t>و جنتامایسین (61%) </a:t>
            </a:r>
            <a:r>
              <a:rPr lang="ar-SA" sz="6000" dirty="0" smtClean="0">
                <a:cs typeface="B Nazanin" pitchFamily="2" charset="-78"/>
              </a:rPr>
              <a:t>نشان داد.</a:t>
            </a:r>
            <a:r>
              <a:rPr lang="fa-IR" sz="6000" dirty="0" smtClean="0">
                <a:cs typeface="B Nazanin" pitchFamily="2" charset="-78"/>
              </a:rPr>
              <a:t>وهمچنین براساس آزمون کای دو با سطح اطمینان 95</a:t>
            </a:r>
            <a:r>
              <a:rPr lang="fa-IR" sz="6000" dirty="0" smtClean="0">
                <a:cs typeface="B Nazanin" pitchFamily="2" charset="-78"/>
              </a:rPr>
              <a:t>% در </a:t>
            </a:r>
            <a:r>
              <a:rPr lang="fa-IR" sz="6000" dirty="0" smtClean="0">
                <a:cs typeface="B Nazanin" pitchFamily="2" charset="-78"/>
              </a:rPr>
              <a:t>مقایسه </a:t>
            </a:r>
            <a:r>
              <a:rPr lang="fa-IR" sz="6000" dirty="0" smtClean="0">
                <a:cs typeface="B Nazanin" pitchFamily="2" charset="-78"/>
              </a:rPr>
              <a:t>روند پیدایش مقاومت به  </a:t>
            </a:r>
            <a:r>
              <a:rPr lang="en-US" sz="6000" dirty="0" err="1" smtClean="0">
                <a:cs typeface="B Nazanin" pitchFamily="2" charset="-78"/>
              </a:rPr>
              <a:t>E.coli</a:t>
            </a:r>
            <a:r>
              <a:rPr lang="fa-IR" sz="6000" dirty="0" smtClean="0">
                <a:cs typeface="B Nazanin" pitchFamily="2" charset="-78"/>
              </a:rPr>
              <a:t> </a:t>
            </a:r>
            <a:r>
              <a:rPr lang="fa-IR" sz="6000" dirty="0" smtClean="0">
                <a:cs typeface="B Nazanin" pitchFamily="2" charset="-78"/>
              </a:rPr>
              <a:t> درطی سالهای مذکور </a:t>
            </a:r>
            <a:r>
              <a:rPr lang="fa-IR" sz="6000" dirty="0" smtClean="0">
                <a:cs typeface="B Nazanin" pitchFamily="2" charset="-78"/>
              </a:rPr>
              <a:t>به آنتی بیوتیک های نیتروفورانتوئین ،سفکسیم ،آمیکاسین سفتازیدیم و سفالکسین تفاوت معنی داری </a:t>
            </a:r>
            <a:r>
              <a:rPr lang="fa-IR" sz="6000" dirty="0" smtClean="0">
                <a:cs typeface="B Nazanin" pitchFamily="2" charset="-78"/>
              </a:rPr>
              <a:t>حاصل شده است.</a:t>
            </a:r>
            <a:endParaRPr lang="en-US" sz="6000" dirty="0">
              <a:cs typeface="B Nazanin" pitchFamily="2" charset="-78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7620000" y="9448800"/>
            <a:ext cx="1752600" cy="160020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dirty="0"/>
          </a:p>
        </p:txBody>
      </p:sp>
      <p:sp>
        <p:nvSpPr>
          <p:cNvPr id="9" name="Rounded Rectangle 8"/>
          <p:cNvSpPr/>
          <p:nvPr/>
        </p:nvSpPr>
        <p:spPr>
          <a:xfrm>
            <a:off x="28727400" y="14706600"/>
            <a:ext cx="12420600" cy="9144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rtl="1"/>
            <a:r>
              <a:rPr lang="ar-SA" sz="6000" b="1" dirty="0" smtClean="0">
                <a:cs typeface="B Nazanin" pitchFamily="2" charset="-78"/>
              </a:rPr>
              <a:t>روش کار و مواد: </a:t>
            </a:r>
            <a:r>
              <a:rPr lang="ar-SA" sz="6000" dirty="0" smtClean="0">
                <a:cs typeface="B Nazanin" pitchFamily="2" charset="-78"/>
              </a:rPr>
              <a:t>در مطالعه حاضر که یک مطالعه گذشته نگر بود،کلیه کشت‌های ادراری مراجعه کنندگان به آزمایشگاه </a:t>
            </a:r>
            <a:r>
              <a:rPr lang="fa-IR" sz="6000" dirty="0" smtClean="0">
                <a:cs typeface="B Nazanin" pitchFamily="2" charset="-78"/>
              </a:rPr>
              <a:t>بیمارستان کودکان </a:t>
            </a:r>
            <a:r>
              <a:rPr lang="ar-SA" sz="6000" dirty="0" smtClean="0">
                <a:cs typeface="B Nazanin" pitchFamily="2" charset="-78"/>
              </a:rPr>
              <a:t>در</a:t>
            </a:r>
            <a:r>
              <a:rPr lang="fa-IR" sz="6000" dirty="0" smtClean="0">
                <a:cs typeface="B Nazanin" pitchFamily="2" charset="-78"/>
              </a:rPr>
              <a:t> طی</a:t>
            </a:r>
            <a:r>
              <a:rPr lang="ar-SA" sz="6000" dirty="0" smtClean="0">
                <a:cs typeface="B Nazanin" pitchFamily="2" charset="-78"/>
              </a:rPr>
              <a:t> </a:t>
            </a:r>
            <a:r>
              <a:rPr lang="ar-SA" sz="6000" dirty="0" smtClean="0">
                <a:cs typeface="B Nazanin" pitchFamily="2" charset="-78"/>
              </a:rPr>
              <a:t>سالهای 13</a:t>
            </a:r>
            <a:r>
              <a:rPr lang="fa-IR" sz="6000" dirty="0" smtClean="0">
                <a:cs typeface="B Nazanin" pitchFamily="2" charset="-78"/>
              </a:rPr>
              <a:t>89</a:t>
            </a:r>
            <a:r>
              <a:rPr lang="ar-SA" sz="6000" dirty="0" smtClean="0">
                <a:cs typeface="B Nazanin" pitchFamily="2" charset="-78"/>
              </a:rPr>
              <a:t>-1392 مورد بررسی قرار گرفت. اطلاعاتی نظیر جنس، نوع آلودگی،تعداد و نوع دیسکهای آنتی بیوگرام بکار رفته برای تعیین حساسیت میکروبی از پرونده بیماران استخراج گردید</a:t>
            </a:r>
            <a:r>
              <a:rPr lang="fa-IR" sz="6600" dirty="0" smtClean="0"/>
              <a:t>.</a:t>
            </a:r>
            <a:endParaRPr lang="en-US" sz="6600" dirty="0" smtClean="0"/>
          </a:p>
          <a:p>
            <a:pPr algn="r" rtl="1"/>
            <a:endParaRPr lang="en-US" sz="6600" dirty="0"/>
          </a:p>
        </p:txBody>
      </p:sp>
      <p:sp>
        <p:nvSpPr>
          <p:cNvPr id="10" name="Rounded Rectangle 9"/>
          <p:cNvSpPr/>
          <p:nvPr/>
        </p:nvSpPr>
        <p:spPr>
          <a:xfrm>
            <a:off x="838200" y="14325600"/>
            <a:ext cx="27203400" cy="6705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fa-IR" sz="6000" b="1" dirty="0" smtClean="0"/>
              <a:t>نتیجه گیری:</a:t>
            </a:r>
            <a:r>
              <a:rPr lang="fa-IR" sz="6000" dirty="0" smtClean="0"/>
              <a:t>در </a:t>
            </a:r>
            <a:r>
              <a:rPr lang="fa-IR" sz="6000" dirty="0"/>
              <a:t>مجموع نتایج حاضر نشان می </a:t>
            </a:r>
            <a:r>
              <a:rPr lang="fa-IR" sz="6000" dirty="0" smtClean="0"/>
              <a:t>دهد که: </a:t>
            </a:r>
            <a:endParaRPr lang="fa-IR" sz="6000" dirty="0" smtClean="0"/>
          </a:p>
          <a:p>
            <a:pPr algn="just" rtl="1"/>
            <a:r>
              <a:rPr lang="fa-IR" sz="6000" dirty="0" smtClean="0"/>
              <a:t>1-</a:t>
            </a:r>
            <a:r>
              <a:rPr lang="ar-SA" sz="6000" dirty="0" smtClean="0"/>
              <a:t>انتروباکتریاسه ها ودر راس آن ها </a:t>
            </a:r>
            <a:r>
              <a:rPr lang="en-US" sz="6000" dirty="0" smtClean="0"/>
              <a:t>E. coli</a:t>
            </a:r>
            <a:r>
              <a:rPr lang="ar-SA" sz="6000" dirty="0" smtClean="0"/>
              <a:t> اصلی ترین عامل بروز عفونت های مجاری ادراری در هر دو جنس به حساب می آیند. </a:t>
            </a:r>
            <a:endParaRPr lang="en-US" sz="6000" b="1" dirty="0" smtClean="0"/>
          </a:p>
          <a:p>
            <a:pPr algn="just" rtl="1"/>
            <a:r>
              <a:rPr lang="fa-IR" sz="6000" dirty="0" smtClean="0"/>
              <a:t>2-الگوی </a:t>
            </a:r>
            <a:r>
              <a:rPr lang="fa-IR" sz="6000" dirty="0"/>
              <a:t>مقاومت آنتی بیوتیکی در مناطق جغرافیایی مختلف متفاوت است. </a:t>
            </a:r>
            <a:endParaRPr lang="en-US" sz="6000" dirty="0"/>
          </a:p>
          <a:p>
            <a:pPr algn="just" rtl="1"/>
            <a:r>
              <a:rPr lang="fa-IR" sz="6000" dirty="0" smtClean="0"/>
              <a:t>3-نسبت </a:t>
            </a:r>
            <a:r>
              <a:rPr lang="fa-IR" sz="6000" dirty="0"/>
              <a:t>به آنتی‌بیوتیک‌ها یی که </a:t>
            </a:r>
            <a:r>
              <a:rPr lang="fa-IR" sz="6000" dirty="0" smtClean="0"/>
              <a:t>مصرف رایجی دارند، </a:t>
            </a:r>
            <a:r>
              <a:rPr lang="fa-IR" sz="6000" dirty="0"/>
              <a:t>مقاومت بالایی مشاهده می شود. </a:t>
            </a:r>
            <a:endParaRPr lang="en-US" sz="6000" dirty="0"/>
          </a:p>
        </p:txBody>
      </p:sp>
      <p:sp>
        <p:nvSpPr>
          <p:cNvPr id="14" name="Rounded Rectangle 13"/>
          <p:cNvSpPr/>
          <p:nvPr/>
        </p:nvSpPr>
        <p:spPr>
          <a:xfrm>
            <a:off x="838200" y="21259800"/>
            <a:ext cx="27203400" cy="6172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4000" dirty="0" smtClean="0"/>
          </a:p>
          <a:p>
            <a:r>
              <a:rPr lang="en-US" sz="4000" b="1" dirty="0" err="1" smtClean="0"/>
              <a:t>Refrences</a:t>
            </a:r>
            <a:r>
              <a:rPr lang="en-US" sz="4000" b="1" dirty="0" smtClean="0"/>
              <a:t>:</a:t>
            </a:r>
          </a:p>
          <a:p>
            <a:pPr lvl="0"/>
            <a:r>
              <a:rPr lang="en-US" sz="4000" dirty="0" smtClean="0"/>
              <a:t>1. </a:t>
            </a:r>
            <a:r>
              <a:rPr lang="en-US" sz="4000" dirty="0" err="1" smtClean="0"/>
              <a:t>Mandell</a:t>
            </a:r>
            <a:r>
              <a:rPr lang="en-US" sz="4000" dirty="0" smtClean="0"/>
              <a:t> Gerald L, </a:t>
            </a:r>
            <a:r>
              <a:rPr lang="en-US" sz="4000" dirty="0" err="1" smtClean="0"/>
              <a:t>Bennet</a:t>
            </a:r>
            <a:r>
              <a:rPr lang="en-US" sz="4000" dirty="0" smtClean="0"/>
              <a:t> John E(2005). Principles and practice of infectious</a:t>
            </a:r>
            <a:r>
              <a:rPr lang="en-US" sz="4000" i="1" dirty="0" smtClean="0"/>
              <a:t> </a:t>
            </a:r>
            <a:r>
              <a:rPr lang="en-US" sz="4000" dirty="0" smtClean="0"/>
              <a:t>disease. </a:t>
            </a:r>
            <a:r>
              <a:rPr lang="en-US" sz="4000" i="1" dirty="0" smtClean="0"/>
              <a:t>6th Ed. Philadelphia: Elsevier Inc</a:t>
            </a:r>
            <a:r>
              <a:rPr lang="en-US" sz="4000" dirty="0" smtClean="0"/>
              <a:t>.;. P. 887-92.</a:t>
            </a:r>
          </a:p>
          <a:p>
            <a:r>
              <a:rPr lang="en-US" sz="4000" b="1" dirty="0" smtClean="0"/>
              <a:t>2.</a:t>
            </a:r>
            <a:r>
              <a:rPr lang="en-US" sz="4000" dirty="0" smtClean="0"/>
              <a:t> Henry JB(2007). Clinical diagnosis and management by laboratory methods</a:t>
            </a:r>
            <a:r>
              <a:rPr lang="en-US" sz="4000" i="1" dirty="0" smtClean="0"/>
              <a:t>. 21st Ed. </a:t>
            </a:r>
            <a:r>
              <a:rPr lang="en-US" sz="4000" i="1" dirty="0" err="1" smtClean="0"/>
              <a:t>Philadelphia:Saunders</a:t>
            </a:r>
            <a:r>
              <a:rPr lang="en-US" sz="4000" i="1" dirty="0" smtClean="0"/>
              <a:t> Elsevier;.</a:t>
            </a:r>
            <a:endParaRPr lang="en-US" sz="4000" dirty="0" smtClean="0"/>
          </a:p>
          <a:p>
            <a:pPr lvl="0" algn="r" rtl="1"/>
            <a:r>
              <a:rPr lang="fa-IR" sz="4000" b="1" dirty="0" smtClean="0"/>
              <a:t>3.</a:t>
            </a:r>
            <a:r>
              <a:rPr lang="ar-SA" sz="4000" dirty="0" smtClean="0"/>
              <a:t> </a:t>
            </a:r>
            <a:r>
              <a:rPr lang="fa-IR" sz="4000" dirty="0" smtClean="0"/>
              <a:t>ویرلا، گ:عفونت</a:t>
            </a:r>
            <a:r>
              <a:rPr lang="en-US" sz="4000" dirty="0" smtClean="0"/>
              <a:t>­</a:t>
            </a:r>
            <a:r>
              <a:rPr lang="fa-IR" sz="4000" dirty="0" smtClean="0"/>
              <a:t>های مجاری ادراری تناسلی و ایدز. ترجمه محمد علی مدینه</a:t>
            </a:r>
            <a:r>
              <a:rPr lang="en-US" sz="4000" dirty="0" smtClean="0"/>
              <a:t>­</a:t>
            </a:r>
            <a:r>
              <a:rPr lang="fa-IR" sz="4000" dirty="0" smtClean="0"/>
              <a:t>ای؛غلامحسین اتحاد. </a:t>
            </a:r>
            <a:r>
              <a:rPr lang="fa-IR" sz="4000" i="1" dirty="0" smtClean="0"/>
              <a:t>انتشارات باغ اندیشه</a:t>
            </a:r>
            <a:r>
              <a:rPr lang="fa-IR" sz="4000" dirty="0" smtClean="0"/>
              <a:t>، اردبیل، 9-7، 1381. </a:t>
            </a:r>
            <a:endParaRPr lang="en-US" sz="4000" dirty="0" smtClean="0"/>
          </a:p>
          <a:p>
            <a:pPr algn="r" rtl="1"/>
            <a:endParaRPr lang="en-US" sz="4000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85800" y="6096000"/>
          <a:ext cx="6781800" cy="8115303"/>
        </p:xfrm>
        <a:graphic>
          <a:graphicData uri="http://schemas.openxmlformats.org/drawingml/2006/table">
            <a:tbl>
              <a:tblPr rtl="1">
                <a:tableStyleId>{35758FB7-9AC5-4552-8A53-C91805E547FA}</a:tableStyleId>
              </a:tblPr>
              <a:tblGrid>
                <a:gridCol w="2201054"/>
                <a:gridCol w="2076643"/>
                <a:gridCol w="2504103"/>
              </a:tblGrid>
              <a:tr h="874703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a-IR" sz="2000" dirty="0" smtClean="0"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a-IR" sz="2000" dirty="0" smtClean="0"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آنتی </a:t>
                      </a:r>
                      <a:r>
                        <a:rPr lang="fa-IR" sz="2000" b="1" dirty="0">
                          <a:cs typeface="B Nazanin" pitchFamily="2" charset="-78"/>
                        </a:rPr>
                        <a:t>بیوتیک ها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درصد</a:t>
                      </a:r>
                      <a:r>
                        <a:rPr lang="fa-IR" sz="2000" b="1" baseline="0" dirty="0" smtClean="0">
                          <a:cs typeface="B Nazanin" pitchFamily="2" charset="-78"/>
                        </a:rPr>
                        <a:t> مقاومت  دارویی</a:t>
                      </a:r>
                      <a:r>
                        <a:rPr lang="en-US" sz="2000" b="1" baseline="0" dirty="0" smtClean="0">
                          <a:cs typeface="B Nazanin" pitchFamily="2" charset="-78"/>
                        </a:rPr>
                        <a:t> </a:t>
                      </a:r>
                      <a:r>
                        <a:rPr lang="fa-IR" sz="2000" b="1" baseline="0" dirty="0" smtClean="0">
                          <a:cs typeface="B Nazanin" pitchFamily="2" charset="-78"/>
                        </a:rPr>
                        <a:t>اشریشا کلای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826108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1389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1392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cs typeface="B Nazanin" pitchFamily="2" charset="-78"/>
                        </a:rPr>
                        <a:t>نیتروفورانتوئین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21/4%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4/9 </a:t>
                      </a:r>
                      <a:r>
                        <a:rPr lang="fa-IR" sz="2000" b="1" dirty="0">
                          <a:cs typeface="B Nazanin" pitchFamily="2" charset="-78"/>
                        </a:rPr>
                        <a:t>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cs typeface="B Nazanin" pitchFamily="2" charset="-78"/>
                        </a:rPr>
                        <a:t>جنتامایسین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32/8%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28/4%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سفتریاکسون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48/7%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40/4%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سیپروفلوکساسین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35/4%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26/4%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آمیکاسین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11/5%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25/4%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سفتیزوکسیم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39/5%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32/3%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نالیدیکسیک اسید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66/6%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57/3%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سفتازیدیم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67/2%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44/2%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cs typeface="B Nazanin" pitchFamily="2" charset="-78"/>
                        </a:rPr>
                        <a:t>کوتریماکسازول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70/7%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70/2%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سفکسیم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85/8%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57%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cs typeface="B Nazanin" pitchFamily="2" charset="-78"/>
                        </a:rPr>
                        <a:t>سفالکسین</a:t>
                      </a:r>
                      <a:endParaRPr lang="en-US" sz="2000" b="1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73/8%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54/3%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4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cs typeface="B Nazanin" pitchFamily="2" charset="-78"/>
                        </a:rPr>
                        <a:t>سفوتاکسیم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52%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 smtClean="0">
                          <a:cs typeface="B Nazanin" pitchFamily="2" charset="-78"/>
                        </a:rPr>
                        <a:t>47%</a:t>
                      </a:r>
                      <a:endParaRPr lang="en-US" sz="20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136</TotalTime>
  <Words>437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user</cp:lastModifiedBy>
  <cp:revision>27</cp:revision>
  <dcterms:created xsi:type="dcterms:W3CDTF">2014-11-07T08:09:59Z</dcterms:created>
  <dcterms:modified xsi:type="dcterms:W3CDTF">2014-11-26T06:23:38Z</dcterms:modified>
</cp:coreProperties>
</file>